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3" r:id="rId7"/>
    <p:sldId id="278" r:id="rId8"/>
    <p:sldId id="267" r:id="rId9"/>
    <p:sldId id="264" r:id="rId10"/>
    <p:sldId id="277" r:id="rId11"/>
    <p:sldId id="279" r:id="rId12"/>
    <p:sldId id="270" r:id="rId13"/>
    <p:sldId id="271" r:id="rId14"/>
    <p:sldId id="273" r:id="rId15"/>
    <p:sldId id="272" r:id="rId16"/>
    <p:sldId id="274" r:id="rId17"/>
    <p:sldId id="268" r:id="rId18"/>
    <p:sldId id="280" r:id="rId19"/>
    <p:sldId id="282" r:id="rId20"/>
    <p:sldId id="281" r:id="rId21"/>
    <p:sldId id="283" r:id="rId22"/>
    <p:sldId id="265" r:id="rId23"/>
    <p:sldId id="26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4867C-8F40-4C74-BF2F-B07B19E958B9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83A0-8984-4A95-8B4A-78324E9EE7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99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51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29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8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984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467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5822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7235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7657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579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844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782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6609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9355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258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D91E-EB9E-4BE6-96B7-5D433E5AE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E866-830B-4ADB-B5D5-F65F46BF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E4D4-E1FC-4EC2-8ABD-E4D2E745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496E5-1FC1-4250-AD16-CC079314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90459-94D7-4D23-951C-0040DDD0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5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5D9E-C597-412D-9581-9786193F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4D30-680A-47A4-817B-6A2D663E9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705AA-5201-433C-8736-2CD3CEE2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7108-8253-43D6-9051-5FFCAF3D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C7A2-6367-4819-85FD-967ECA6B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94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2FFC5-184D-4097-ADB5-5C377AECB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C9C2F-DAB5-45CE-9571-58C47EF06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4713-CA02-44D0-807D-13C7BB61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52A88-FE53-4879-8CC8-C01CB982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E3E0C-2B27-4F22-95B0-6C63505F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8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80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3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7907-E4A2-4871-B2DC-06BA6F82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F331-C840-4C5F-AD93-D66A3C86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B8F63-619A-4960-A087-1FFA5EC7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2D0B-8FC5-49A1-B164-055C123C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C4DAA-A738-4F31-A3A9-B88A6532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65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B4FA-27E8-4400-AEC3-6CAE1AF3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FF60A-B42E-45DB-8B2D-DD2E09989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96E5-D203-408D-88B8-8B0EC66B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AAEA7-3181-460C-B89E-5957AE26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846E2-67A1-48C9-86CD-FA6E10FC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0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924-E7EB-4782-A985-D892A66A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D090-B375-4D44-85BF-F7571064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56387-F171-4EB7-896A-25801F6F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04C92-2257-48A7-A2A8-E065B693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0D2AE-D08A-4201-AB99-2CFB6F8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65802-366C-492D-872A-6B519947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20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E36-18E4-45F7-9608-C2E81E5D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38416-E55C-4677-9CCE-179D023D7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5946F-ABCB-4332-8762-4AC5EC647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F3DFE-5E63-4D8C-B6E2-A8256787E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A15F-8826-4E81-8D18-8309E9810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8B06F-30C9-4805-A558-166C5CCE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FD3C6-05C4-49FB-9FFE-9471229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C5762-05BD-4F28-BC6D-12C1A116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3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EC43-A7FB-40DB-BAC1-77080931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012B6-F623-4D9E-BB89-60E73F92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C307E-48A5-4B97-BEF7-947E69BE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A6AE7-6C67-4F77-9905-7A694CC2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94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6733D-A4F5-4D2D-A150-A799DE15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3405F-6746-496F-B35F-E2562860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50207-946A-429F-9250-C3EFE464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76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C5A4-8139-4DE1-ADAA-FB573D9C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5EAC-CA81-4D05-B195-84059475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680F-9B04-442E-A1D6-002787FB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552DF-3BB6-4FB3-92EB-38D8D6CC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DD1C9-727B-45A5-A98C-8389FF73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424D8-AF8A-4018-BF43-43A01AFB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4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C0C-A7FD-47C7-B356-BC88F383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AEFA7-51D0-4B28-B1C3-5E66BA41C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0FE2-19C9-49B8-8429-626AD2931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27500-C605-494E-A2A8-0674416E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65143-70DF-46CB-9A7F-A0EAC396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5A16-ECA0-4639-B11D-A25EC580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6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3D487-D8F2-418D-9BC3-064C9896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BB91A-ADA2-492D-8820-A38626D83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5CD77-E2F1-4480-BF27-8159DA0D2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80139-3FD6-4F76-91FA-1AEDF9F2609B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A94F4-4781-4359-9157-3C64AA05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0C9E4-7AFA-4701-A932-418E0E030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3565-62AB-4F13-829E-6DAB4B26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40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EVPN Multihoming</a:t>
            </a:r>
            <a:endParaRPr lang="en-US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147267" y="2784977"/>
            <a:ext cx="1013862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Создание и конфигурирование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в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OC Linux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(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создание и настройка интерфейса типа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VXLAN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)</a:t>
            </a:r>
            <a:endParaRPr lang="en-US"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719666" y="26622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188477" y="4077884"/>
            <a:ext cx="100974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Настройка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на базе пакета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FRR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(FRR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позволяет осуществить настройку </a:t>
            </a:r>
            <a:r>
              <a:rPr lang="en-US" sz="2000" b="1" dirty="0" err="1">
                <a:solidFill>
                  <a:srgbClr val="40CDD0"/>
                </a:solidFill>
                <a:latin typeface="Avenir"/>
                <a:sym typeface="Roboto"/>
              </a:rPr>
              <a:t>mBGP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- 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Overlay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надстройка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)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147267" y="5245592"/>
            <a:ext cx="10138625" cy="98848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Настройка шифрования пакетов на основе драйвера «С-Терра».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749735" y="398449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748546" y="530320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647481" y="52670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F659A8-3586-4EA1-9853-C3118790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46" y="1359164"/>
            <a:ext cx="1075266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Цель данной работы – осуществить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L2VPN 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на основе технологии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EVPN VXLAN. 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При этом, настройка будет производиться на базе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OC Linux. 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Таким образом, есть три фундаментальные части настройки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:</a:t>
            </a:r>
            <a:endParaRPr lang="ru-RU" sz="2400" dirty="0">
              <a:solidFill>
                <a:srgbClr val="1D1C1D"/>
              </a:solidFill>
              <a:highlight>
                <a:srgbClr val="F8F8F8"/>
              </a:highlight>
              <a:latin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876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Логика работы</a:t>
            </a:r>
            <a:endParaRPr lang="en-US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8" y="2729629"/>
            <a:ext cx="89766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647481" y="52670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A872A9-B6B4-48A0-90E7-3B2C7B82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20" y="0"/>
            <a:ext cx="731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2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Конфигурация устройства 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CE1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02;p29">
            <a:extLst>
              <a:ext uri="{FF2B5EF4-FFF2-40B4-BE49-F238E27FC236}">
                <a16:creationId xmlns:a16="http://schemas.microsoft.com/office/drawing/2014/main" id="{B6122745-789C-4220-AC92-37EC43555704}"/>
              </a:ext>
            </a:extLst>
          </p:cNvPr>
          <p:cNvSpPr txBox="1"/>
          <p:nvPr/>
        </p:nvSpPr>
        <p:spPr>
          <a:xfrm>
            <a:off x="106981" y="1197972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500"/>
            </a:pP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etc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/network/interfaces</a:t>
            </a:r>
            <a:endParaRPr sz="1100" b="1" dirty="0">
              <a:solidFill>
                <a:srgbClr val="000000"/>
              </a:solidFill>
              <a:latin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" name="Google Shape;302;p29">
            <a:extLst>
              <a:ext uri="{FF2B5EF4-FFF2-40B4-BE49-F238E27FC236}">
                <a16:creationId xmlns:a16="http://schemas.microsoft.com/office/drawing/2014/main" id="{24151A7F-2E5B-4FDD-9EF3-D65D78D9DB9D}"/>
              </a:ext>
            </a:extLst>
          </p:cNvPr>
          <p:cNvSpPr txBox="1"/>
          <p:nvPr/>
        </p:nvSpPr>
        <p:spPr>
          <a:xfrm>
            <a:off x="106981" y="1635816"/>
            <a:ext cx="4898972" cy="479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lo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loopback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allow-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hotplug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eth0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dhcp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eth2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10.1.1.1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netmask 255.255.255.0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10.1.11.0/24 via 10.1.1.2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10.1.2.0/24 via 10.1.1.2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10.1.3.0/24 via 10.1.1.2 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10.10.10.0/24 via 10.1.1.2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10.10.9.0/24 via 10.1.1.2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vxlan99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vxlan99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manual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pre-up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add vxlan99 type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vxlan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id 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dstport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4789 local 10.1.1.1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nolearning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|| true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set vxlan99 up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down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set vxlan99 down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post-down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del vxlan99 || true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bond0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0.0.0.0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bond-slaves eth1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bond-mode 802.3ad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bond-min-links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lacp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-rate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br99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br99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10.1.1.1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netmask 255.255.255.0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bridge_ports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vxlan99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bridge_stp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off</a:t>
            </a:r>
            <a:endParaRPr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02;p29">
            <a:extLst>
              <a:ext uri="{FF2B5EF4-FFF2-40B4-BE49-F238E27FC236}">
                <a16:creationId xmlns:a16="http://schemas.microsoft.com/office/drawing/2014/main" id="{7C0BAA47-73E5-4EDD-A058-F57EE553F67C}"/>
              </a:ext>
            </a:extLst>
          </p:cNvPr>
          <p:cNvSpPr txBox="1"/>
          <p:nvPr/>
        </p:nvSpPr>
        <p:spPr>
          <a:xfrm>
            <a:off x="6980478" y="1794657"/>
            <a:ext cx="310971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sz="12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302;p29">
            <a:extLst>
              <a:ext uri="{FF2B5EF4-FFF2-40B4-BE49-F238E27FC236}">
                <a16:creationId xmlns:a16="http://schemas.microsoft.com/office/drawing/2014/main" id="{41991CA4-25F3-41D4-8099-B6D269DFB424}"/>
              </a:ext>
            </a:extLst>
          </p:cNvPr>
          <p:cNvSpPr txBox="1"/>
          <p:nvPr/>
        </p:nvSpPr>
        <p:spPr>
          <a:xfrm>
            <a:off x="5057181" y="1253187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etc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frr.conf</a:t>
            </a:r>
            <a:endParaRPr sz="1100" b="1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0" name="Google Shape;302;p29">
            <a:extLst>
              <a:ext uri="{FF2B5EF4-FFF2-40B4-BE49-F238E27FC236}">
                <a16:creationId xmlns:a16="http://schemas.microsoft.com/office/drawing/2014/main" id="{B493B309-DF9A-425B-8AEF-9237C3C6BE6C}"/>
              </a:ext>
            </a:extLst>
          </p:cNvPr>
          <p:cNvSpPr txBox="1"/>
          <p:nvPr/>
        </p:nvSpPr>
        <p:spPr>
          <a:xfrm>
            <a:off x="5057181" y="1691031"/>
            <a:ext cx="3079429" cy="401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version 8.1-dev-20210521-08-g80b82d528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defaults traditional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hostname CE1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log syslog informational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service integrated-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vtysh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-config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interface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es-df-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pref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50000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es-id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es-sys-mac 00:50:56:9e:de:33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router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65000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router-id 10.1.1.1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log-neighbor-changes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suppress-duplicates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default ipv4-unicast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bestpath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as-path multipath-relax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peer-group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remote-as 65000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update-source 10.1.1.1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capability extended-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nexthop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10.10.10.10 peer-group fabric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10.10.9.9 peer-group fabric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address-family l2vpn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neighbor fabric activate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advertise-all-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vni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advertise-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svi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exit-address-family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line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vty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</p:txBody>
      </p:sp>
      <p:sp>
        <p:nvSpPr>
          <p:cNvPr id="11" name="Google Shape;302;p29">
            <a:extLst>
              <a:ext uri="{FF2B5EF4-FFF2-40B4-BE49-F238E27FC236}">
                <a16:creationId xmlns:a16="http://schemas.microsoft.com/office/drawing/2014/main" id="{464C4573-FF7F-4033-87DC-3C914F10FA92}"/>
              </a:ext>
            </a:extLst>
          </p:cNvPr>
          <p:cNvSpPr txBox="1"/>
          <p:nvPr/>
        </p:nvSpPr>
        <p:spPr>
          <a:xfrm>
            <a:off x="8976100" y="1253187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IPsec.conf</a:t>
            </a:r>
            <a:endParaRPr sz="1100" b="1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2" name="Google Shape;302;p29">
            <a:extLst>
              <a:ext uri="{FF2B5EF4-FFF2-40B4-BE49-F238E27FC236}">
                <a16:creationId xmlns:a16="http://schemas.microsoft.com/office/drawing/2014/main" id="{29389910-09AE-449B-98BC-E2EF2BC3A808}"/>
              </a:ext>
            </a:extLst>
          </p:cNvPr>
          <p:cNvSpPr txBox="1"/>
          <p:nvPr/>
        </p:nvSpPr>
        <p:spPr>
          <a:xfrm>
            <a:off x="8976100" y="1634434"/>
            <a:ext cx="3079429" cy="369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identity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dn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keepalive 10 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keepalive retry-count 5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policy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authentication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gost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-sig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encr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gost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hash gost341112-256-tc26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group vko2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ipsec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transform-set TSET esp-gost28147-4m-imit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mode tunnel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access-list extended LIST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udp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 each eq 4789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udp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 eq 4789 each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tcp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 each eq 179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dynamic-map DMAP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match address LIST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set transform-set TSET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map CMAP 1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ipsec-isakmp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dynamic DMAP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interface FastEthernet0/2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map CMAP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pki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trustpoint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terra_technological_trustpoint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revocation-check none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8988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Конфигурация устройства 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CE11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302;p29">
            <a:extLst>
              <a:ext uri="{FF2B5EF4-FFF2-40B4-BE49-F238E27FC236}">
                <a16:creationId xmlns:a16="http://schemas.microsoft.com/office/drawing/2014/main" id="{24151A7F-2E5B-4FDD-9EF3-D65D78D9DB9D}"/>
              </a:ext>
            </a:extLst>
          </p:cNvPr>
          <p:cNvSpPr txBox="1"/>
          <p:nvPr/>
        </p:nvSpPr>
        <p:spPr>
          <a:xfrm>
            <a:off x="106981" y="1635816"/>
            <a:ext cx="4898972" cy="479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lo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loopback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allow-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hotplug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eth0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dhcp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eth2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10.1.11.11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netmask 255.255.255.0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10.1.1.0/24 via 10.1.11.12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10.1.2.0/24 via 10.1.11.12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10.1.3.0/24 via 10.1.11.12 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10.10.10.0/24 via 10.1.11.12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 add 10.10.9.0/24 via 10.1.11.12 dev eth2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vxlan99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vxlan99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manual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pre-up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add vxlan99 type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vxlan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id 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dstport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4789 local 10.1.11.11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nolearning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|| true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up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set vxlan99 up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down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set vxlan99 down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post-down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del vxlan99 || true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bond0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0.0.0.0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bond-slaves eth1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bond-mode 802.3ad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bond-min-links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bond-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lacp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-rate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auto br99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iface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br99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inet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static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address 10.1.11.11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netmask 255.255.255.0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bridge_ports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vxlan99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bridge_stp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off</a:t>
            </a:r>
            <a:endParaRPr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02;p29">
            <a:extLst>
              <a:ext uri="{FF2B5EF4-FFF2-40B4-BE49-F238E27FC236}">
                <a16:creationId xmlns:a16="http://schemas.microsoft.com/office/drawing/2014/main" id="{7C0BAA47-73E5-4EDD-A058-F57EE553F67C}"/>
              </a:ext>
            </a:extLst>
          </p:cNvPr>
          <p:cNvSpPr txBox="1"/>
          <p:nvPr/>
        </p:nvSpPr>
        <p:spPr>
          <a:xfrm>
            <a:off x="6980478" y="1794657"/>
            <a:ext cx="310971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sz="12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302;p29">
            <a:extLst>
              <a:ext uri="{FF2B5EF4-FFF2-40B4-BE49-F238E27FC236}">
                <a16:creationId xmlns:a16="http://schemas.microsoft.com/office/drawing/2014/main" id="{41991CA4-25F3-41D4-8099-B6D269DFB424}"/>
              </a:ext>
            </a:extLst>
          </p:cNvPr>
          <p:cNvSpPr txBox="1"/>
          <p:nvPr/>
        </p:nvSpPr>
        <p:spPr>
          <a:xfrm>
            <a:off x="5057181" y="1253187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etc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frr.conf</a:t>
            </a:r>
            <a:endParaRPr sz="1100" b="1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0" name="Google Shape;302;p29">
            <a:extLst>
              <a:ext uri="{FF2B5EF4-FFF2-40B4-BE49-F238E27FC236}">
                <a16:creationId xmlns:a16="http://schemas.microsoft.com/office/drawing/2014/main" id="{B493B309-DF9A-425B-8AEF-9237C3C6BE6C}"/>
              </a:ext>
            </a:extLst>
          </p:cNvPr>
          <p:cNvSpPr txBox="1"/>
          <p:nvPr/>
        </p:nvSpPr>
        <p:spPr>
          <a:xfrm>
            <a:off x="5057181" y="1691031"/>
            <a:ext cx="3079429" cy="401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version 8.1-dev-20210521-08-g80b82d528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frr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defaults traditional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hostname CE11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log syslog informational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service integrated-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vtysh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-config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interface bond0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es-df-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pref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50001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es-id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es-sys-mac 00:50:56:9e:de:33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router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65000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router-id 10.1.11.11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log-neighbor-changes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suppress-duplicates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default ipv4-unicast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bgp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bestpath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as-path multipath-relax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peer-group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remote-as 65000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update-source 10.1.11.11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fabric capability extended-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nexthop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10.10.10.10 peer-group fabric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neighbor 10.10.9.9 peer-group fabric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address-family l2vpn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evpn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neighbor fabric activate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advertise-all-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vni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 advertise-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svi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exit-address-family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line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vty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!</a:t>
            </a:r>
          </a:p>
        </p:txBody>
      </p:sp>
      <p:sp>
        <p:nvSpPr>
          <p:cNvPr id="11" name="Google Shape;302;p29">
            <a:extLst>
              <a:ext uri="{FF2B5EF4-FFF2-40B4-BE49-F238E27FC236}">
                <a16:creationId xmlns:a16="http://schemas.microsoft.com/office/drawing/2014/main" id="{464C4573-FF7F-4033-87DC-3C914F10FA92}"/>
              </a:ext>
            </a:extLst>
          </p:cNvPr>
          <p:cNvSpPr txBox="1"/>
          <p:nvPr/>
        </p:nvSpPr>
        <p:spPr>
          <a:xfrm>
            <a:off x="8976100" y="1253187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IPsec.conf</a:t>
            </a:r>
            <a:endParaRPr sz="1100" b="1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2" name="Google Shape;302;p29">
            <a:extLst>
              <a:ext uri="{FF2B5EF4-FFF2-40B4-BE49-F238E27FC236}">
                <a16:creationId xmlns:a16="http://schemas.microsoft.com/office/drawing/2014/main" id="{29389910-09AE-449B-98BC-E2EF2BC3A808}"/>
              </a:ext>
            </a:extLst>
          </p:cNvPr>
          <p:cNvSpPr txBox="1"/>
          <p:nvPr/>
        </p:nvSpPr>
        <p:spPr>
          <a:xfrm>
            <a:off x="8976100" y="1634434"/>
            <a:ext cx="3079429" cy="369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identity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dn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keepalive 10 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keepalive retry-count 5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policy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authentication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gost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-sig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encr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gost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hash gost341112-256-tc26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group vko2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ipsec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transform-set TSET esp-gost28147-4m-imit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mode tunnel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access-list extended LIST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udp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10.1.1.11 each eq 4789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udp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10.1.1.11 eq 4789 each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permit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tcp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host 10.1.1.11 each eq 179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dynamic-map DMAP 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match address LIST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set transform-set TSET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map CMAP 1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ipsec-isakmp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dynamic DMAP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interface FastEthernet0/2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map CMAP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exit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crypto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pki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trustpoint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s-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terra_technological_trustpoint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revocation-check none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end</a:t>
            </a:r>
          </a:p>
        </p:txBody>
      </p:sp>
      <p:sp>
        <p:nvSpPr>
          <p:cNvPr id="13" name="Google Shape;302;p29">
            <a:extLst>
              <a:ext uri="{FF2B5EF4-FFF2-40B4-BE49-F238E27FC236}">
                <a16:creationId xmlns:a16="http://schemas.microsoft.com/office/drawing/2014/main" id="{4AFEF4E7-077C-43FF-9F4C-C07060015343}"/>
              </a:ext>
            </a:extLst>
          </p:cNvPr>
          <p:cNvSpPr txBox="1"/>
          <p:nvPr/>
        </p:nvSpPr>
        <p:spPr>
          <a:xfrm>
            <a:off x="136471" y="1197972"/>
            <a:ext cx="1923297" cy="43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4500"/>
            </a:pP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etc</a:t>
            </a:r>
            <a:r>
              <a:rPr lang="en-US" sz="1100" b="1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  <a:sym typeface="Roboto"/>
              </a:rPr>
              <a:t>/network/interfaces</a:t>
            </a:r>
            <a:endParaRPr sz="1100" b="1" dirty="0">
              <a:solidFill>
                <a:srgbClr val="000000"/>
              </a:solidFill>
              <a:latin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808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bonding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B7E6298-E994-4095-AE41-E2F4DE18E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2234999"/>
            <a:ext cx="10752666" cy="32562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В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Linux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логическое объединение интерфейсов производится при помощи интерфейса типа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bonding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. Именно поэтому в EVPN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Multihoming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LAN-интерфейс кластерного устройства добавляется в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bonding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. При этом, при проверке работоспособности стенда всё равно возникают петли. Ниже указаны настройки, которые нужно применить на интерфейсе для корректной работы EVPN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Multihoming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dirty="0">
              <a:solidFill>
                <a:srgbClr val="1D1C1D"/>
              </a:solidFill>
              <a:highlight>
                <a:srgbClr val="F8F8F8"/>
              </a:highlight>
              <a:latin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44:38:39:be:ef:aa &gt; /sys/devices/virtual/net/bond0/bonding/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ad_actor_system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0 &gt; /sys/devices/virtual/net/br99/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/vxlan99/learning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1 &gt; /sys/devices/virtual/net/br99/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/bond0/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neigh_suppress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1 &gt; /sys/devices/virtual/net/bond0/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bpdu_guard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1 &gt; /sys/devices/virtual/net/br99/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brif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/bond0/learning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echo 50000 &gt; /sys/devices/virtual/net/bond0/bonding/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ad_actor_sys_prio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ip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link set bond0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mtu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Roboto"/>
              </a:rPr>
              <a:t> 9000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es-sys-mac-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MM:MM:MM:MM:MM:MM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7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Принцип работы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bonding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398ED7-310D-4A67-9490-BA52664F5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b="9602"/>
          <a:stretch/>
        </p:blipFill>
        <p:spPr>
          <a:xfrm>
            <a:off x="2556391" y="0"/>
            <a:ext cx="6872869" cy="68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Синхронизация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02;p29">
            <a:extLst>
              <a:ext uri="{FF2B5EF4-FFF2-40B4-BE49-F238E27FC236}">
                <a16:creationId xmlns:a16="http://schemas.microsoft.com/office/drawing/2014/main" id="{533205BC-ADC2-41FD-8C0D-3E6815151543}"/>
              </a:ext>
            </a:extLst>
          </p:cNvPr>
          <p:cNvSpPr txBox="1"/>
          <p:nvPr/>
        </p:nvSpPr>
        <p:spPr>
          <a:xfrm>
            <a:off x="8033222" y="849224"/>
            <a:ext cx="1335144" cy="4277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b="1" i="1" u="sng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9" name="Google Shape;302;p29">
            <a:extLst>
              <a:ext uri="{FF2B5EF4-FFF2-40B4-BE49-F238E27FC236}">
                <a16:creationId xmlns:a16="http://schemas.microsoft.com/office/drawing/2014/main" id="{555AD5E9-D8C6-44C2-8E8F-3E88296A5E8E}"/>
              </a:ext>
            </a:extLst>
          </p:cNvPr>
          <p:cNvSpPr txBox="1"/>
          <p:nvPr/>
        </p:nvSpPr>
        <p:spPr>
          <a:xfrm>
            <a:off x="719666" y="3122939"/>
            <a:ext cx="6816514" cy="119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1100" dirty="0">
              <a:solidFill>
                <a:srgbClr val="000000"/>
              </a:solidFill>
              <a:latin typeface="Courier New" panose="02070309020205020404" pitchFamily="49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59E71-8796-40AE-82FA-E03D3EB9D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1751862"/>
            <a:ext cx="10108354" cy="44319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Сценарий EVPN VXLAN </a:t>
            </a:r>
            <a:r>
              <a:rPr lang="ru-RU" altLang="ru-RU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Multihoming</a:t>
            </a: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 был построен на новой версии FRR, находящейся в разработке. При работе возникает множество багов, но функционал </a:t>
            </a:r>
            <a:r>
              <a:rPr lang="ru-RU" altLang="ru-RU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Multihoming</a:t>
            </a: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 присутствует. Для работы EVPN </a:t>
            </a:r>
            <a:r>
              <a:rPr lang="ru-RU" altLang="ru-RU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Multihoming</a:t>
            </a: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 необходимо выполнить три пункта настройки: </a:t>
            </a:r>
            <a:endParaRPr lang="en-US" altLang="ru-RU" dirty="0">
              <a:solidFill>
                <a:srgbClr val="1D1C1D"/>
              </a:solidFill>
              <a:highlight>
                <a:srgbClr val="F8F8F8"/>
              </a:highlight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dirty="0">
              <a:solidFill>
                <a:srgbClr val="1D1C1D"/>
              </a:solidFill>
              <a:highlight>
                <a:srgbClr val="F8F8F8"/>
              </a:highlight>
              <a:latin typeface="Roboto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1.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evpn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es-id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это идентификатор сегмента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2.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evpn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es-sys-mac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системный идентификатор для LACP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3.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evpn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es-df-pref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приоритет, указывающий, какой из маршрутизаторов будет в роли DF (DF отвечает за передачу BUM-трафика).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Из этих параметров должен получиться</a:t>
            </a:r>
            <a:r>
              <a:rPr lang="en-US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1D1C1D"/>
              </a:solidFill>
              <a:highlight>
                <a:srgbClr val="F8F8F8"/>
              </a:highlight>
              <a:latin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Ethernet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Segment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Identifier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или ESI: ESI =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es-id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es-sys-mac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MM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:MM:MM:MM:MM:MM:MM:XX:XX:XX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es-id -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XX:XX:X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es-sys-mac-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MM:MM:MM:MM:MM:MM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1D1C1D"/>
              </a:solidFill>
              <a:highlight>
                <a:srgbClr val="F8F8F8"/>
              </a:highlight>
              <a:latin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Настройка EVPN </a:t>
            </a:r>
            <a:r>
              <a:rPr lang="ru-RU" altLang="ru-RU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Multihoming</a:t>
            </a: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 производится аналогично настройке классического сценария EVPN VXLAN. Единственным отличием является добавление строк с настройкой </a:t>
            </a:r>
            <a:r>
              <a:rPr lang="ru-RU" altLang="ru-RU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Multihoming</a:t>
            </a:r>
            <a:r>
              <a:rPr lang="ru-RU" altLang="ru-RU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4270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 и планы по развитию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842372" y="217701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848602" y="383762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413742" y="5248146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MULTIHOMING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не работает. Замеры пропускной способности показали незначительный проигрыш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относительно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OpenVPN.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842372" y="529327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28;p25">
            <a:extLst>
              <a:ext uri="{FF2B5EF4-FFF2-40B4-BE49-F238E27FC236}">
                <a16:creationId xmlns:a16="http://schemas.microsoft.com/office/drawing/2014/main" id="{12FC4AF5-103E-4965-A6CB-20717F9E1909}"/>
              </a:ext>
            </a:extLst>
          </p:cNvPr>
          <p:cNvSpPr/>
          <p:nvPr/>
        </p:nvSpPr>
        <p:spPr>
          <a:xfrm>
            <a:off x="2397954" y="2103119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Интегрирование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в операционную систему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Debian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прошло успешно.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6" name="Google Shape;228;p25">
            <a:extLst>
              <a:ext uri="{FF2B5EF4-FFF2-40B4-BE49-F238E27FC236}">
                <a16:creationId xmlns:a16="http://schemas.microsoft.com/office/drawing/2014/main" id="{FACB4A5B-0F9E-44DC-BC39-DCEC85E6EF66}"/>
              </a:ext>
            </a:extLst>
          </p:cNvPr>
          <p:cNvSpPr/>
          <p:nvPr/>
        </p:nvSpPr>
        <p:spPr>
          <a:xfrm>
            <a:off x="2413742" y="3682511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Технология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auto-discovery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работает.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59D4E97-135D-4714-8853-98FCF0E2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814" y="1275356"/>
            <a:ext cx="690955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Была проведена сравнительная характеристика технологий L2VPN на основе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OpenVPN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 и EVPN VXLAN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: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  <a:latin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63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809625" y="349253"/>
            <a:ext cx="12706350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EVPN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3E6466-4535-4490-AE8B-F1F3EECF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" y="1240184"/>
            <a:ext cx="5610225" cy="5455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CE1# show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bgp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l2vpn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evpn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BGP table version is 16, local router ID is 10.1.1.1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Status codes: s suppressed, d damped, h history, * valid, &gt; best,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internal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Origin codes: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IGP, e - EGP, ? - incomplete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type-2 prefix: [2]:[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MAClen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]:[MAC]:[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type-3 prefix: [3]:[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type-4 prefix: [4]:[ESI]:[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type-5 prefix: [5]:[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Network          Next Hop            Metric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LocPrf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Weight Path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10.1.1.1:2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 [2]:[0]:[48]:[00:50:56:9e:cb:3b]:[32]:[10.1.1.1]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10.1.1.1                           32768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RT:65000:99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 [3]:[0]:[32]:[10.1.1.1]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10.1.1.1                           32768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RT:65000:99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10.1.2.1:2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[2]:[0]:[48]:[00:50:56:9e:49:31]:[32]:[10.1.2.1]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10.1.2.1                 0    100      0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[3]:[0]:[32]:[10.1.2.1]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10.1.2.1                 0    100      0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10.1.3.1:2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[2]:[0]:[48]:[00:50:56:9e:a4:f6]:[32]:[10.1.3.1]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10.1.3.1                 0    100      0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[3]:[0]:[32]:[10.1.3.1]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10.1.3.1                 0    100      0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10.10.10.10:2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[2]:[0]:[48]:[00:50:56:9e:7f:ea]:[32]:[10.10.10.10]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10.10.10.10                   100      0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[3]:[0]:[32]:[10.10.10.10]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10.10.10.10                   100      0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Displayed 8 out of 8 total prefixes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95D828E-7605-43D7-90FB-0C01226FD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037" y="1240184"/>
            <a:ext cx="5610225" cy="5455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CE2# show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bgp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l2vpn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evpn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BGP table version is 64, local router ID is 10.1.2.1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Status codes: s suppressed, d damped, h history, * valid, &gt; best,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internal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Origin codes: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IGP, e - EGP, ? - incomplete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type-2 prefix: [2]:[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MAClen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]:[MAC]:[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type-3 prefix: [3]:[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type-4 prefix: [4]:[ESI]:[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type-5 prefix: [5]:[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Network          Next Hop            Metric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LocPrf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Weight Path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10.1.1.1:2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[2]:[0]:[48]:[00:50:56:9e:cb:3b]:[32]:[10.1.1.1]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[3]:[0]:[32]:[10.1.1.1]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10.1.2.1:2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 [2]:[0]:[48]:[00:50:56:9e:49:31]:[32]:[10.1.2.1]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10.1.2.1                           32768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RT:65000:99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 [3]:[0]:[32]:[10.1.2.1]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10.1.2.1                           32768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RT:65000:99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10.1.3.1:2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[2]:[0]:[48]:[00:50:56:9e:a4:f6]:[32]:[10.1.3.1]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10.1.3.1                 0    100      0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[3]:[0]:[32]:[10.1.3.1]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10.1.3.1                 0    100      0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10.10.10.10:2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[2]:[0]:[48]:[00:50:56:9e:7f:ea]:[32]:[10.10.10.10]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10.10.10.10                   100      0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[3]:[0]:[32]:[10.10.10.10]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10.10.10.10                   100      0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Displayed 8 out of 8 total prefixes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43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809625" y="395067"/>
            <a:ext cx="12706350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IPsec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3E6466-4535-4490-AE8B-F1F3EECF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07" y="1343568"/>
            <a:ext cx="5610225" cy="20544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root@CE1:~#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sa_mgr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show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sessions: 0 initiated, 0 responded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State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4 (10.1.1.1,500)-(10.1.3.1,500) active 9172 9100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5 (10.1.1.1,500)-(10.1.2.1,500) active 9072 9000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18 (10.1.1.1,500)-(10.10.10.10,500) active 7240 7160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IPsec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Protocol Action Type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25 (10.1.1.1,*)-(10.10.10.10,179) 6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8552 12408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26 (10.1.1.1,4789)-(10.10.10.10,*)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0 5632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27 (10.1.1.1,*)-(10.10.10.10,4789)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44752 0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CB56445-6259-4FC8-9043-07B60BE6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06" y="4146914"/>
            <a:ext cx="5610225" cy="23160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root@CE2:~#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sa_mgr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show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sessions: 0 initiated, 0 responded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State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3 (10.1.2.1,500)-(10.1.1.1,500) active 9000 9072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6 (10.1.2.1,500)-(10.1.3.1,500) active 4144 4216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30 (10.1.2.1,500)-(10.10.10.10,500) active 1796 1860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IPsec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Protocol Action Type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27 (10.1.2.1,4789)-(10.1.3.1,*)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0 112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28 (10.1.2.1,*)-(10.1.3.1,4789)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112 0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29 (10.1.2.1,4789)-(10.1.1.1,*)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4 30 (10.1.2.1,*)-(10.1.1.1,4789)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5 31 (10.1.2.1,*)-(10.10.10.10,179) 6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2896 4176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95D828E-7605-43D7-90FB-0C01226FD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375110"/>
            <a:ext cx="5610225" cy="23160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root@CE3:~#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sa_mgr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show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sessions: 0 initiated, 0 responded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ISAKMP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State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4 (10.1.3.1,500)-(10.1.1.1,500) active 9100 9172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8 (10.1.3.1,500)-(10.1.2.1,500) active 4216 4144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35 (10.1.3.1,500)-(10.10.10.10,500) active 1796 1860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IPsec connections: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Num Conn-id (Local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)-(Remote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Addr,Port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) Protocol Action Type Sent Rcvd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1 26 (10.1.3.1,*)-(10.1.2.1,4789)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112 0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2 28 (10.1.3.1,4789)-(10.1.2.1,*)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0 112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3 29 (10.1.3.1,4789)-(10.1.1.1,*)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4 30 (10.1.3.1,*)-(10.1.1.1,4789) 17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5 31 (10.1.3.1,*)-(10.10.10.10,179) 6 ESP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tunn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848 1584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0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52450" y="387531"/>
            <a:ext cx="12706350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 Multihoming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3E6466-4535-4490-AE8B-F1F3EECF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435" y="1275501"/>
            <a:ext cx="10389129" cy="5432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CE1#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evpn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B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bypass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local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R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remote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N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non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-DF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ESI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               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ES-IF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VTEPs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03:00:50:56:9e:e7:11:00:00:01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bond0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10.1.11.11 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CE11#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evpn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B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bypass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local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R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remote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N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non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-DF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ESI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               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ES-IF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</a:t>
            </a:r>
            <a:r>
              <a:rPr kumimoji="0" lang="ru-RU" altLang="ru-RU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VTEPs</a:t>
            </a:r>
            <a:endParaRPr kumimoji="0" lang="en-US" altLang="ru-RU" sz="8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03:00:50:56:9e:e7:11:00:00:01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LRN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bond0 </a:t>
            </a:r>
            <a:r>
              <a:rPr kumimoji="0" lang="en-US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10.1.1.1</a:t>
            </a:r>
            <a:r>
              <a:rPr kumimoji="0" lang="ru-RU" altLang="ru-RU" sz="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8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DF-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маршрутизатор определён.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CE1# show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bgp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l2vpn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evpn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rd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10.1.11.11:3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BGP table version is 6, local router ID is 10.1.1.1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Status codes: s suppressed, d damped, h history, * valid, &gt; best,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internal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Origin codes: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- IGP, e - EGP, ? - incomplete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type-1 prefix: [1]:[ESI]:[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]:[VTEP-IP]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type-2 prefix: [2]:[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MAClen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]:[MAC]:[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type-3 prefix: [3]:[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type-4 prefix: [4]:[ESI]:[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OrigIP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EVPN type-5 prefix: [5]:[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EthTag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IPlen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]:[IP]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Network          Next Hop            Metric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LocPrf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Weight Path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10.1.11.11:3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[1]:[4294967295]:[03:00:50:56:9e:e7:11:00:00:01]:[32]:[0.0.0.0]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10.1.11.11               0    100      0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ESI-label-Rt:AA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&lt;------ AA - all-active (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информация передана из расширенного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bgp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-community)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[4]:[03:00:50:56:9e:e7:11:00:00:01]:[32]:[10.1.11.11]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10.1.11.11               0    100      0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ES-Import-Rt:00:50:56:9e:e7:11 DF: (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: 2,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: 32767) &lt;--- 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Приоритет меньше - это не 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DF-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устройство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Network          Next Hop            Metric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LocPrf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Weight Path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Route Distinguisher: 10.1.1.1:3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[1]:[4294967295]:[03:00:50:56:9e:e7:11:00:00:01]:[32]:[0.0.0.0]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RT:65000:99 ET:8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ESI-label-Rt:AA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&lt;------ AA - all-active (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информация передана из расширенного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bgp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-community)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*&gt;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[4]:[03:00:50:56:9e:e7:11:00:00:01]:[32]:[10.1.1.1]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10.1.1.1                 0    100      0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ET:8 ES-Import-Rt:00:50:56:9e:e7:11 DF: (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alg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: 2, </a:t>
            </a:r>
            <a:r>
              <a:rPr lang="en-US" altLang="ru-RU" sz="8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pref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: 50021) &lt;--- 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Приоритет больше - это </a:t>
            </a:r>
            <a:r>
              <a:rPr lang="en-US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DF-</a:t>
            </a:r>
            <a:r>
              <a:rPr lang="ru-RU" altLang="ru-RU" sz="850" dirty="0">
                <a:solidFill>
                  <a:srgbClr val="000000"/>
                </a:solidFill>
                <a:latin typeface="Courier New" panose="02070309020205020404" pitchFamily="49" charset="0"/>
              </a:rPr>
              <a:t>устройство</a:t>
            </a: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893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688129" y="338573"/>
            <a:ext cx="12706350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стенда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3E6466-4535-4490-AE8B-F1F3EECF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29" y="2082563"/>
            <a:ext cx="7251937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root@CE1:~# 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tcpdump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vxlan99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tcpdump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: verbose output suppressed, use -v or -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vv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for full protocol decode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listening on vxlan99, link-type EN10MB (Ethernet), capture size 262144 bytes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13:55:56.500878 IP 192.168.1.1 &gt; 192.168.1.2: ICMP echo request, id 2600, seq 16, length 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13:55:56.501636 IP 192.168.1.2 &gt; 192.168.1.1: ICMP echo reply, id 2600, seq 16, length 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13:55:57.524886 IP 192.168.1.1 &gt; 192.168.1.2: ICMP echo request, id 2600, seq 17, length 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13:55:57.525614 IP 192.168.1.2 &gt; 192.168.1.1: ICMP echo reply, id 2600, seq 17, length 64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CB56445-6259-4FC8-9043-07B60BE6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29" y="3564631"/>
            <a:ext cx="10114294" cy="19159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root@CE1:~# 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tcpdump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eth2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tcpdump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: verbose output suppressed, use -v or -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vv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for full protocol decode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listening on eth2, link-type EN10MB (Ethernet), capture size 262144 bytes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13:56:43.453718 IP 10.1.1.1 &gt; 10.1.2.1: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=0xb71044b3,seq=0x49), length 156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13:56:43.454262 IP 10.1.2.1 &gt; 10.1.1.1: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=0x5675abfe,seq=0x49), length 156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13:56:43.920332 ARP, Reverse Request who-is 00:50:56:9e:a5:9d 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Unknown) tell 00:50:56:9e:a5:9d 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Unknown), length 46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13:56:44.468685 IP 10.1.1.1 &gt; 10.1.2.1: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=0xb71044b3,seq=0x4a), length 156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13:56:44.469266 IP 10.1.2.1 &gt; 10.1.1.1: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=0x5675abfe,seq=0x4a), length 156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13:56:44.920532 IP 10.1.1.1 &gt; 10.1.3.1: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=0x94eb2d0f,seq=0x8), length 124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13:56:44.920628 IP 10.1.1.1 &gt; 10.10.10.10: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=0x9a2f0399,seq=0x1b2), length 124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13:56:44.920705 IP 10.1.1.1 &gt; 10.1.2.1: ESP(</a:t>
            </a:r>
            <a:r>
              <a:rPr lang="en-US" altLang="ru-RU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spi</a:t>
            </a:r>
            <a:r>
              <a:rPr lang="en-US" altLang="ru-RU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=0xb71044b3,seq=0x4b), length 124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85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9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8;p25">
            <a:extLst>
              <a:ext uri="{FF2B5EF4-FFF2-40B4-BE49-F238E27FC236}">
                <a16:creationId xmlns:a16="http://schemas.microsoft.com/office/drawing/2014/main" id="{5C4B5F08-130C-45BD-BB0C-F1DE2AAFD0AB}"/>
              </a:ext>
            </a:extLst>
          </p:cNvPr>
          <p:cNvSpPr/>
          <p:nvPr/>
        </p:nvSpPr>
        <p:spPr>
          <a:xfrm>
            <a:off x="786341" y="2475606"/>
            <a:ext cx="10032924" cy="267221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/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В силу необходимости со стороны заказчиков удобства настройки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L2VPN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, технология 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EVPN VXLAN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будет интегрирована в продукт. Будет составлено ТЗ, требования по его выполнению и дальнейшее тестирование данной технологии в продуктах «С-Терра».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Фотиев Владислав</a:t>
            </a: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аналитик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8985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«С-Терра СиЭсПи»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6642E53F-4CCD-446A-B91D-07016CAF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30" y="4948666"/>
            <a:ext cx="1889908" cy="18899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latin typeface="Roboto"/>
                <a:ea typeface="Roboto"/>
              </a:rPr>
              <a:t>Организация L2VPN с использованием EVPN VXLAN</a:t>
            </a:r>
            <a:endParaRPr sz="3600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Фотиев Владислав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Системный аналитик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89863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«С-Терра СиЭсПи»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D3C04877-0E3B-4A59-A6B9-850E92BD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30" y="4948666"/>
            <a:ext cx="1889908" cy="1889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769434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775664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5276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удачной попытке интегрирования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попробовать реализовать технологию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MULTIHOMING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и провести аппаратное тестирование пропускной способности технологии.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769434" y="509789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28;p25">
            <a:extLst>
              <a:ext uri="{FF2B5EF4-FFF2-40B4-BE49-F238E27FC236}">
                <a16:creationId xmlns:a16="http://schemas.microsoft.com/office/drawing/2014/main" id="{12FC4AF5-103E-4965-A6CB-20717F9E1909}"/>
              </a:ext>
            </a:extLst>
          </p:cNvPr>
          <p:cNvSpPr/>
          <p:nvPr/>
        </p:nvSpPr>
        <p:spPr>
          <a:xfrm>
            <a:off x="2325016" y="179337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Проверить возможность интегрирования технологии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EVPN VXLAN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в операционные системы на базе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 Debian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помощи пакета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FRR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16" name="Google Shape;228;p25">
            <a:extLst>
              <a:ext uri="{FF2B5EF4-FFF2-40B4-BE49-F238E27FC236}">
                <a16:creationId xmlns:a16="http://schemas.microsoft.com/office/drawing/2014/main" id="{FACB4A5B-0F9E-44DC-BC39-DCEC85E6EF66}"/>
              </a:ext>
            </a:extLst>
          </p:cNvPr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Проверить, работает ли технология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auto-discovery,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позволяющая автоматически находить маршрутизаторы, через которые организован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L2VPN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при помощи пртокола </a:t>
            </a:r>
            <a:r>
              <a:rPr lang="en-US" sz="2000" b="1" dirty="0" err="1">
                <a:solidFill>
                  <a:srgbClr val="40CDD0"/>
                </a:solidFill>
                <a:latin typeface="Avenir"/>
                <a:sym typeface="Roboto"/>
              </a:rPr>
              <a:t>mBGP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368122" y="2190640"/>
            <a:ext cx="1013862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Это была хорошая возможность вспомнить о маршрутизации и попробовать использование тех протоколов, которые ни разу не были затронуты.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940521" y="206790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409332" y="3483547"/>
            <a:ext cx="100974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До этого было поверхностное понимание о работе 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multicast-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трафика. Сейчас всё стало немного понятнее.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368122" y="4651255"/>
            <a:ext cx="10138625" cy="98848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Выполнение проекта заняло не очень много времени, так как я примерно представлял, что мне придётся интегрировать и по какой причине я иду на данный курс.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970590" y="339015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969401" y="47088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647481" y="52670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4D8AA7-F3DE-48BA-B897-6A3EBD59C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1997839"/>
            <a:ext cx="1075266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Получилось организовать L2VPN связность между маршрутизаторами. Фрейм приходит на LAN-интерфейс маршрутизатора, далее, инкапсулируется в VXLAN,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затем, в UDP, а UDP, в свою очередь, инкапсулируется в ESP. Шифрование происходит при помощи драйвера «С-Терра», по алгоритму шифрования IMIT.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Логика работы</a:t>
            </a:r>
            <a:endParaRPr lang="en-US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8" y="2729629"/>
            <a:ext cx="89766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647481" y="52670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A37053-4E4D-4C63-9781-7A99A06A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07" y="0"/>
            <a:ext cx="403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Из интересного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47;p26">
            <a:extLst>
              <a:ext uri="{FF2B5EF4-FFF2-40B4-BE49-F238E27FC236}">
                <a16:creationId xmlns:a16="http://schemas.microsoft.com/office/drawing/2014/main" id="{DD790A18-E974-4C76-9BB5-2637C157DE23}"/>
              </a:ext>
            </a:extLst>
          </p:cNvPr>
          <p:cNvSpPr/>
          <p:nvPr/>
        </p:nvSpPr>
        <p:spPr>
          <a:xfrm>
            <a:off x="1026687" y="4238775"/>
            <a:ext cx="1013862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OpenVPN – 2300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Мбит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/c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(с учётом оптимизаций,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sym typeface="Roboto"/>
              </a:rPr>
              <a:t>перепривязок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 прерываний к нулевым ядрам каждого из процессоров)</a:t>
            </a:r>
          </a:p>
        </p:txBody>
      </p:sp>
      <p:sp>
        <p:nvSpPr>
          <p:cNvPr id="7" name="Google Shape;250;p26">
            <a:extLst>
              <a:ext uri="{FF2B5EF4-FFF2-40B4-BE49-F238E27FC236}">
                <a16:creationId xmlns:a16="http://schemas.microsoft.com/office/drawing/2014/main" id="{F315E9DA-3068-4CC9-B4F3-C94DD3F4A079}"/>
              </a:ext>
            </a:extLst>
          </p:cNvPr>
          <p:cNvSpPr/>
          <p:nvPr/>
        </p:nvSpPr>
        <p:spPr>
          <a:xfrm>
            <a:off x="1067897" y="5531682"/>
            <a:ext cx="100974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VXLAN – 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2000 Мбит</a:t>
            </a: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/c </a:t>
            </a:r>
            <a:endParaRPr lang="ru-RU" sz="2000" b="1" dirty="0">
              <a:solidFill>
                <a:srgbClr val="40CDD0"/>
              </a:solidFill>
              <a:latin typeface="Avenir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sym typeface="Roboto"/>
              </a:rPr>
              <a:t>(</a:t>
            </a:r>
            <a:r>
              <a:rPr lang="ru-RU" sz="2000" b="1" dirty="0">
                <a:solidFill>
                  <a:srgbClr val="40CDD0"/>
                </a:solidFill>
                <a:latin typeface="Avenir"/>
                <a:sym typeface="Roboto"/>
              </a:rPr>
              <a:t>оптимизаций проведено не было)</a:t>
            </a:r>
            <a:endParaRPr sz="2000" b="1" dirty="0">
              <a:solidFill>
                <a:srgbClr val="40CDD0"/>
              </a:solidFill>
              <a:latin typeface="Avenir"/>
              <a:sym typeface="Roboto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7DB6FD-657F-40A3-BD8F-2A1123BA2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71" y="1545269"/>
            <a:ext cx="10752666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Не удалось поднять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EVPN MULTIHOMING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– образуются петли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(</a:t>
            </a:r>
            <a:r>
              <a:rPr lang="ru-RU" sz="24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тикет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выписан на разработчиков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FRR)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. Получилось осуществить замеры пропускной способности на АП «С-Терра Шлюз 7к» (на каждой АП суммарно 24 ядра с учётом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hyper-threading)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и сравнить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OpenVPN 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и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EVPN VXLAN.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Тестирование проводилось при помощи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SPIRENT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 (было построено 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Site-to-Site IPsec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-соединение</a:t>
            </a:r>
            <a:r>
              <a:rPr lang="en-US" sz="24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sym typeface="Roboto"/>
              </a:rPr>
              <a:t>):</a:t>
            </a:r>
            <a:endParaRPr lang="ru-RU" sz="2400" dirty="0">
              <a:solidFill>
                <a:srgbClr val="1D1C1D"/>
              </a:solidFill>
              <a:highlight>
                <a:srgbClr val="F8F8F8"/>
              </a:highlight>
              <a:latin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582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92D61F-7D2F-4522-B85B-9E67127B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4605"/>
            <a:ext cx="12192000" cy="6481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3425</Words>
  <Application>Microsoft Office PowerPoint</Application>
  <PresentationFormat>Широкоэкранный</PresentationFormat>
  <Paragraphs>480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Avenir</vt:lpstr>
      <vt:lpstr>Calibri</vt:lpstr>
      <vt:lpstr>Calibri Light</vt:lpstr>
      <vt:lpstr>Courier New</vt:lpstr>
      <vt:lpstr>Roboto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Влад Фотиев</dc:creator>
  <cp:lastModifiedBy>user</cp:lastModifiedBy>
  <cp:revision>23</cp:revision>
  <dcterms:created xsi:type="dcterms:W3CDTF">2022-01-24T14:20:42Z</dcterms:created>
  <dcterms:modified xsi:type="dcterms:W3CDTF">2022-02-21T15:05:34Z</dcterms:modified>
</cp:coreProperties>
</file>